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753600" cy="7315200"/>
  <p:notesSz cx="6858000" cy="9144000"/>
  <p:embeddedFontLst>
    <p:embeddedFont>
      <p:font typeface="王漢宗顏楷體" panose="02020500000000000000" charset="-12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Playfair Display SC" panose="00000500000000000000" pitchFamily="2" charset="0"/>
      <p:regular r:id="rId25"/>
      <p:bold r:id="rId26"/>
      <p:italic r:id="rId27"/>
      <p:boldItalic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9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91" t="18070" r="22426" b="163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94799" y="2489739"/>
            <a:ext cx="2765951" cy="29481"/>
            <a:chOff x="0" y="0"/>
            <a:chExt cx="49024761" cy="5225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4760" cy="522541"/>
            </a:xfrm>
            <a:custGeom>
              <a:avLst/>
              <a:gdLst/>
              <a:ahLst/>
              <a:cxnLst/>
              <a:rect l="l" t="t" r="r" b="b"/>
              <a:pathLst>
                <a:path w="49024760" h="522541">
                  <a:moveTo>
                    <a:pt x="0" y="0"/>
                  </a:moveTo>
                  <a:lnTo>
                    <a:pt x="49024760" y="0"/>
                  </a:lnTo>
                  <a:lnTo>
                    <a:pt x="49024760" y="522541"/>
                  </a:lnTo>
                  <a:lnTo>
                    <a:pt x="0" y="5225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90948" y="5437369"/>
            <a:ext cx="2426922" cy="18778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25655" r="477" b="19899"/>
          <a:stretch>
            <a:fillRect/>
          </a:stretch>
        </p:blipFill>
        <p:spPr>
          <a:xfrm rot="-729106">
            <a:off x="6940274" y="4760160"/>
            <a:ext cx="2566556" cy="330833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46272" y="2376401"/>
            <a:ext cx="6261056" cy="168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1847">
                <a:solidFill>
                  <a:srgbClr val="FFFFFF"/>
                </a:solidFill>
                <a:ea typeface="王漢宗顏楷體"/>
              </a:rPr>
              <a:t>邀驗鑑貨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4577">
            <a:off x="-2114777" y="248929"/>
            <a:ext cx="5113520" cy="76179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22115">
            <a:off x="6978309" y="3454802"/>
            <a:ext cx="955118" cy="1049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2330" t="28994" r="9473" b="29827"/>
          <a:stretch>
            <a:fillRect/>
          </a:stretch>
        </p:blipFill>
        <p:spPr>
          <a:xfrm>
            <a:off x="3311953" y="402006"/>
            <a:ext cx="5710127" cy="65111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23850"/>
            <a:ext cx="3258728" cy="29389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17172" y="734153"/>
            <a:ext cx="2530828" cy="1836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000" spc="-162" dirty="0" err="1">
                <a:solidFill>
                  <a:srgbClr val="000000"/>
                </a:solidFill>
                <a:ea typeface="王漢宗顏楷體"/>
              </a:rPr>
              <a:t>系統</a:t>
            </a:r>
            <a:endParaRPr lang="en-US" sz="6000" spc="-162" dirty="0">
              <a:solidFill>
                <a:srgbClr val="000000"/>
              </a:solidFill>
              <a:ea typeface="王漢宗顏楷體"/>
            </a:endParaRPr>
          </a:p>
          <a:p>
            <a:pPr algn="ctr">
              <a:lnSpc>
                <a:spcPts val="7320"/>
              </a:lnSpc>
            </a:pPr>
            <a:r>
              <a:rPr lang="en-US" sz="6000" spc="-162" dirty="0" err="1">
                <a:solidFill>
                  <a:srgbClr val="000000"/>
                </a:solidFill>
                <a:ea typeface="王漢宗顏楷體"/>
              </a:rPr>
              <a:t>架構圖</a:t>
            </a:r>
            <a:endParaRPr lang="en-US" sz="6000" spc="-162" dirty="0">
              <a:solidFill>
                <a:srgbClr val="000000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r="1963"/>
          <a:stretch>
            <a:fillRect/>
          </a:stretch>
        </p:blipFill>
        <p:spPr>
          <a:xfrm>
            <a:off x="-27739" y="0"/>
            <a:ext cx="2720927" cy="25030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042" y="187914"/>
            <a:ext cx="2484239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000" spc="-135">
                <a:solidFill>
                  <a:srgbClr val="000000"/>
                </a:solidFill>
                <a:ea typeface="王漢宗顏楷體"/>
              </a:rPr>
              <a:t>資料庫</a:t>
            </a:r>
          </a:p>
          <a:p>
            <a:pPr algn="ctr">
              <a:lnSpc>
                <a:spcPts val="7250"/>
              </a:lnSpc>
              <a:spcBef>
                <a:spcPct val="0"/>
              </a:spcBef>
            </a:pPr>
            <a:r>
              <a:rPr lang="en-US" sz="5000" spc="-135">
                <a:solidFill>
                  <a:srgbClr val="000000"/>
                </a:solidFill>
                <a:ea typeface="王漢宗顏楷體"/>
              </a:rPr>
              <a:t>概念設計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A101B81-6C9B-4215-8898-421E2E71E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071"/>
            <a:ext cx="9753600" cy="58497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r="1963"/>
          <a:stretch>
            <a:fillRect/>
          </a:stretch>
        </p:blipFill>
        <p:spPr>
          <a:xfrm>
            <a:off x="-27739" y="0"/>
            <a:ext cx="2720927" cy="25030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0605" y="187914"/>
            <a:ext cx="2484239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000" spc="-135">
                <a:solidFill>
                  <a:srgbClr val="000000"/>
                </a:solidFill>
                <a:ea typeface="王漢宗顏楷體"/>
              </a:rPr>
              <a:t>資料庫</a:t>
            </a:r>
          </a:p>
          <a:p>
            <a:pPr algn="ctr">
              <a:lnSpc>
                <a:spcPts val="7250"/>
              </a:lnSpc>
              <a:spcBef>
                <a:spcPct val="0"/>
              </a:spcBef>
            </a:pPr>
            <a:r>
              <a:rPr lang="en-US" sz="5000" spc="-135">
                <a:solidFill>
                  <a:srgbClr val="000000"/>
                </a:solidFill>
                <a:ea typeface="王漢宗顏楷體"/>
              </a:rPr>
              <a:t>概念設計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F632CD6-509E-4013-9590-B76F8F48D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60" y="838200"/>
            <a:ext cx="6956288" cy="64702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03302">
            <a:off x="6423978" y="3663222"/>
            <a:ext cx="3243766" cy="3341410"/>
            <a:chOff x="-46990" y="-72390"/>
            <a:chExt cx="4218940" cy="4345940"/>
          </a:xfrm>
        </p:grpSpPr>
        <p:sp>
          <p:nvSpPr>
            <p:cNvPr id="9" name="Freeform 9"/>
            <p:cNvSpPr/>
            <p:nvPr/>
          </p:nvSpPr>
          <p:spPr>
            <a:xfrm>
              <a:off x="-46990" y="-72390"/>
              <a:ext cx="4218940" cy="4345940"/>
            </a:xfrm>
            <a:custGeom>
              <a:avLst/>
              <a:gdLst/>
              <a:ahLst/>
              <a:cxnLst/>
              <a:rect l="l" t="t" r="r" b="b"/>
              <a:pathLst>
                <a:path w="4218940" h="4345940">
                  <a:moveTo>
                    <a:pt x="471170" y="1262380"/>
                  </a:moveTo>
                  <a:cubicBezTo>
                    <a:pt x="436880" y="1319530"/>
                    <a:pt x="2540" y="890270"/>
                    <a:pt x="52070" y="1285240"/>
                  </a:cubicBezTo>
                  <a:cubicBezTo>
                    <a:pt x="76200" y="1479550"/>
                    <a:pt x="265430" y="1691640"/>
                    <a:pt x="421640" y="1798320"/>
                  </a:cubicBezTo>
                  <a:cubicBezTo>
                    <a:pt x="299720" y="1714500"/>
                    <a:pt x="167640" y="1772920"/>
                    <a:pt x="181610" y="1921510"/>
                  </a:cubicBezTo>
                  <a:cubicBezTo>
                    <a:pt x="190500" y="2021840"/>
                    <a:pt x="241300" y="2127250"/>
                    <a:pt x="295910" y="2209800"/>
                  </a:cubicBezTo>
                  <a:cubicBezTo>
                    <a:pt x="383540" y="2344420"/>
                    <a:pt x="510540" y="2449830"/>
                    <a:pt x="591820" y="2586990"/>
                  </a:cubicBezTo>
                  <a:cubicBezTo>
                    <a:pt x="492760" y="2482850"/>
                    <a:pt x="396240" y="2338070"/>
                    <a:pt x="266700" y="2269490"/>
                  </a:cubicBezTo>
                  <a:cubicBezTo>
                    <a:pt x="13970" y="2132330"/>
                    <a:pt x="0" y="2400300"/>
                    <a:pt x="125730" y="2548890"/>
                  </a:cubicBezTo>
                  <a:cubicBezTo>
                    <a:pt x="331470" y="2790190"/>
                    <a:pt x="524510" y="3037840"/>
                    <a:pt x="697230" y="3303270"/>
                  </a:cubicBezTo>
                  <a:cubicBezTo>
                    <a:pt x="585470" y="3135630"/>
                    <a:pt x="405130" y="2904490"/>
                    <a:pt x="229870" y="2834640"/>
                  </a:cubicBezTo>
                  <a:cubicBezTo>
                    <a:pt x="119380" y="2790190"/>
                    <a:pt x="25400" y="2879090"/>
                    <a:pt x="64770" y="2993390"/>
                  </a:cubicBezTo>
                  <a:cubicBezTo>
                    <a:pt x="115570" y="3138170"/>
                    <a:pt x="275590" y="3232150"/>
                    <a:pt x="369570" y="3346450"/>
                  </a:cubicBezTo>
                  <a:cubicBezTo>
                    <a:pt x="317500" y="3276600"/>
                    <a:pt x="207010" y="3422650"/>
                    <a:pt x="208280" y="3470910"/>
                  </a:cubicBezTo>
                  <a:cubicBezTo>
                    <a:pt x="210820" y="3557270"/>
                    <a:pt x="307340" y="3683000"/>
                    <a:pt x="350520" y="3755390"/>
                  </a:cubicBezTo>
                  <a:cubicBezTo>
                    <a:pt x="468630" y="3950970"/>
                    <a:pt x="617220" y="4137660"/>
                    <a:pt x="811530" y="4260849"/>
                  </a:cubicBezTo>
                  <a:cubicBezTo>
                    <a:pt x="944880" y="4345940"/>
                    <a:pt x="1061720" y="4173220"/>
                    <a:pt x="982980" y="4057649"/>
                  </a:cubicBezTo>
                  <a:cubicBezTo>
                    <a:pt x="1023620" y="4075429"/>
                    <a:pt x="1143000" y="3944620"/>
                    <a:pt x="1135380" y="3935729"/>
                  </a:cubicBezTo>
                  <a:cubicBezTo>
                    <a:pt x="1226820" y="4052570"/>
                    <a:pt x="1264920" y="4057649"/>
                    <a:pt x="1412240" y="4044949"/>
                  </a:cubicBezTo>
                  <a:cubicBezTo>
                    <a:pt x="1466850" y="4112259"/>
                    <a:pt x="1532890" y="4188459"/>
                    <a:pt x="1625600" y="4193540"/>
                  </a:cubicBezTo>
                  <a:cubicBezTo>
                    <a:pt x="2084070" y="4183380"/>
                    <a:pt x="1286510" y="3215640"/>
                    <a:pt x="1215390" y="3027680"/>
                  </a:cubicBezTo>
                  <a:cubicBezTo>
                    <a:pt x="1452880" y="3375660"/>
                    <a:pt x="1739900" y="3682999"/>
                    <a:pt x="1988820" y="4020820"/>
                  </a:cubicBezTo>
                  <a:cubicBezTo>
                    <a:pt x="2045970" y="4098290"/>
                    <a:pt x="2104390" y="4218940"/>
                    <a:pt x="2202180" y="4251960"/>
                  </a:cubicBezTo>
                  <a:cubicBezTo>
                    <a:pt x="2324100" y="4292600"/>
                    <a:pt x="2424430" y="4156710"/>
                    <a:pt x="2363470" y="4048760"/>
                  </a:cubicBezTo>
                  <a:cubicBezTo>
                    <a:pt x="2256790" y="3844290"/>
                    <a:pt x="2119630" y="3653790"/>
                    <a:pt x="2009140" y="3453130"/>
                  </a:cubicBezTo>
                  <a:cubicBezTo>
                    <a:pt x="2127250" y="3590290"/>
                    <a:pt x="2233930" y="3810000"/>
                    <a:pt x="2438400" y="3826510"/>
                  </a:cubicBezTo>
                  <a:cubicBezTo>
                    <a:pt x="2622550" y="3840480"/>
                    <a:pt x="2559050" y="3591560"/>
                    <a:pt x="2567940" y="3590290"/>
                  </a:cubicBezTo>
                  <a:cubicBezTo>
                    <a:pt x="2701290" y="3569970"/>
                    <a:pt x="2830830" y="3569970"/>
                    <a:pt x="2796540" y="3401060"/>
                  </a:cubicBezTo>
                  <a:cubicBezTo>
                    <a:pt x="2874010" y="3473450"/>
                    <a:pt x="2926080" y="3596640"/>
                    <a:pt x="3031490" y="3630930"/>
                  </a:cubicBezTo>
                  <a:cubicBezTo>
                    <a:pt x="3112770" y="3657600"/>
                    <a:pt x="3216910" y="3620770"/>
                    <a:pt x="3234690" y="3530600"/>
                  </a:cubicBezTo>
                  <a:cubicBezTo>
                    <a:pt x="3239770" y="3506470"/>
                    <a:pt x="3214370" y="3356610"/>
                    <a:pt x="3181350" y="3357880"/>
                  </a:cubicBezTo>
                  <a:cubicBezTo>
                    <a:pt x="3365500" y="3360420"/>
                    <a:pt x="3393440" y="3202940"/>
                    <a:pt x="3310890" y="3064510"/>
                  </a:cubicBezTo>
                  <a:cubicBezTo>
                    <a:pt x="3088640" y="2594610"/>
                    <a:pt x="2830830" y="2141220"/>
                    <a:pt x="2542540" y="1708150"/>
                  </a:cubicBezTo>
                  <a:cubicBezTo>
                    <a:pt x="2693670" y="1934210"/>
                    <a:pt x="2880360" y="2142490"/>
                    <a:pt x="3039110" y="2363470"/>
                  </a:cubicBezTo>
                  <a:cubicBezTo>
                    <a:pt x="3188970" y="2571749"/>
                    <a:pt x="3319780" y="2811780"/>
                    <a:pt x="3496310" y="2997199"/>
                  </a:cubicBezTo>
                  <a:cubicBezTo>
                    <a:pt x="3591560" y="3097529"/>
                    <a:pt x="3801110" y="3129279"/>
                    <a:pt x="3808730" y="2942589"/>
                  </a:cubicBezTo>
                  <a:cubicBezTo>
                    <a:pt x="3821430" y="2679699"/>
                    <a:pt x="3661410" y="2473959"/>
                    <a:pt x="3561080" y="2247899"/>
                  </a:cubicBezTo>
                  <a:cubicBezTo>
                    <a:pt x="3646170" y="2368549"/>
                    <a:pt x="3738880" y="2613659"/>
                    <a:pt x="3929380" y="2579370"/>
                  </a:cubicBezTo>
                  <a:cubicBezTo>
                    <a:pt x="4022090" y="2562859"/>
                    <a:pt x="4041140" y="2480309"/>
                    <a:pt x="4019550" y="2399030"/>
                  </a:cubicBezTo>
                  <a:cubicBezTo>
                    <a:pt x="3934460" y="2068830"/>
                    <a:pt x="3749040" y="1775460"/>
                    <a:pt x="3572510" y="1488440"/>
                  </a:cubicBezTo>
                  <a:cubicBezTo>
                    <a:pt x="3573780" y="1487170"/>
                    <a:pt x="3575050" y="1487170"/>
                    <a:pt x="3575050" y="1485900"/>
                  </a:cubicBezTo>
                  <a:cubicBezTo>
                    <a:pt x="3924300" y="1875790"/>
                    <a:pt x="4218940" y="1794510"/>
                    <a:pt x="3967480" y="1244600"/>
                  </a:cubicBezTo>
                  <a:cubicBezTo>
                    <a:pt x="3884930" y="1032510"/>
                    <a:pt x="3774440" y="576580"/>
                    <a:pt x="3503930" y="524510"/>
                  </a:cubicBezTo>
                  <a:cubicBezTo>
                    <a:pt x="3398520" y="504190"/>
                    <a:pt x="3241040" y="591820"/>
                    <a:pt x="3299460" y="716280"/>
                  </a:cubicBezTo>
                  <a:cubicBezTo>
                    <a:pt x="3322320" y="763270"/>
                    <a:pt x="3357880" y="855980"/>
                    <a:pt x="3394710" y="892810"/>
                  </a:cubicBezTo>
                  <a:cubicBezTo>
                    <a:pt x="3102610" y="629920"/>
                    <a:pt x="2857500" y="184150"/>
                    <a:pt x="2454910" y="86360"/>
                  </a:cubicBezTo>
                  <a:cubicBezTo>
                    <a:pt x="2346960" y="78740"/>
                    <a:pt x="2291080" y="193040"/>
                    <a:pt x="2322830" y="285750"/>
                  </a:cubicBezTo>
                  <a:cubicBezTo>
                    <a:pt x="2227580" y="205740"/>
                    <a:pt x="2061210" y="0"/>
                    <a:pt x="1915160" y="96520"/>
                  </a:cubicBezTo>
                  <a:cubicBezTo>
                    <a:pt x="1826260" y="158750"/>
                    <a:pt x="1870710" y="308610"/>
                    <a:pt x="1921510" y="377190"/>
                  </a:cubicBezTo>
                  <a:cubicBezTo>
                    <a:pt x="2254250" y="826770"/>
                    <a:pt x="2586990" y="1276350"/>
                    <a:pt x="2919730" y="1725930"/>
                  </a:cubicBezTo>
                  <a:cubicBezTo>
                    <a:pt x="2574290" y="1272540"/>
                    <a:pt x="2193290" y="834390"/>
                    <a:pt x="1780540" y="440690"/>
                  </a:cubicBezTo>
                  <a:cubicBezTo>
                    <a:pt x="1672590" y="341630"/>
                    <a:pt x="1424940" y="15240"/>
                    <a:pt x="1249680" y="135890"/>
                  </a:cubicBezTo>
                  <a:cubicBezTo>
                    <a:pt x="1016000" y="295910"/>
                    <a:pt x="1503680" y="732790"/>
                    <a:pt x="1602740" y="854710"/>
                  </a:cubicBezTo>
                  <a:cubicBezTo>
                    <a:pt x="1758950" y="1054100"/>
                    <a:pt x="1918970" y="1253490"/>
                    <a:pt x="2057400" y="1464310"/>
                  </a:cubicBezTo>
                  <a:cubicBezTo>
                    <a:pt x="1823720" y="1223010"/>
                    <a:pt x="1275080" y="469900"/>
                    <a:pt x="984250" y="419100"/>
                  </a:cubicBezTo>
                  <a:cubicBezTo>
                    <a:pt x="770890" y="407670"/>
                    <a:pt x="869950" y="675640"/>
                    <a:pt x="955040" y="769620"/>
                  </a:cubicBezTo>
                  <a:cubicBezTo>
                    <a:pt x="855980" y="683260"/>
                    <a:pt x="740410" y="622300"/>
                    <a:pt x="646430" y="727710"/>
                  </a:cubicBezTo>
                  <a:cubicBezTo>
                    <a:pt x="615950" y="762000"/>
                    <a:pt x="595630" y="906780"/>
                    <a:pt x="655320" y="929640"/>
                  </a:cubicBezTo>
                  <a:cubicBezTo>
                    <a:pt x="427990" y="844550"/>
                    <a:pt x="520700" y="1178560"/>
                    <a:pt x="471170" y="1262380"/>
                  </a:cubicBezTo>
                  <a:close/>
                </a:path>
              </a:pathLst>
            </a:custGeom>
            <a:blipFill>
              <a:blip r:embed="rId3"/>
              <a:stretch>
                <a:fillRect l="-12216" t="-9244" r="-10154" b="-734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060514" y="731520"/>
            <a:ext cx="3508652" cy="3614271"/>
            <a:chOff x="-46990" y="-72390"/>
            <a:chExt cx="4218940" cy="4345940"/>
          </a:xfrm>
        </p:grpSpPr>
        <p:sp>
          <p:nvSpPr>
            <p:cNvPr id="11" name="Freeform 11"/>
            <p:cNvSpPr/>
            <p:nvPr/>
          </p:nvSpPr>
          <p:spPr>
            <a:xfrm>
              <a:off x="-46990" y="-72390"/>
              <a:ext cx="4218940" cy="4345940"/>
            </a:xfrm>
            <a:custGeom>
              <a:avLst/>
              <a:gdLst/>
              <a:ahLst/>
              <a:cxnLst/>
              <a:rect l="l" t="t" r="r" b="b"/>
              <a:pathLst>
                <a:path w="4218940" h="4345940">
                  <a:moveTo>
                    <a:pt x="471170" y="1262380"/>
                  </a:moveTo>
                  <a:cubicBezTo>
                    <a:pt x="436880" y="1319530"/>
                    <a:pt x="2540" y="890270"/>
                    <a:pt x="52070" y="1285240"/>
                  </a:cubicBezTo>
                  <a:cubicBezTo>
                    <a:pt x="76200" y="1479550"/>
                    <a:pt x="265430" y="1691640"/>
                    <a:pt x="421640" y="1798320"/>
                  </a:cubicBezTo>
                  <a:cubicBezTo>
                    <a:pt x="299720" y="1714500"/>
                    <a:pt x="167640" y="1772920"/>
                    <a:pt x="181610" y="1921510"/>
                  </a:cubicBezTo>
                  <a:cubicBezTo>
                    <a:pt x="190500" y="2021840"/>
                    <a:pt x="241300" y="2127250"/>
                    <a:pt x="295910" y="2209800"/>
                  </a:cubicBezTo>
                  <a:cubicBezTo>
                    <a:pt x="383540" y="2344420"/>
                    <a:pt x="510540" y="2449830"/>
                    <a:pt x="591820" y="2586990"/>
                  </a:cubicBezTo>
                  <a:cubicBezTo>
                    <a:pt x="492760" y="2482850"/>
                    <a:pt x="396240" y="2338070"/>
                    <a:pt x="266700" y="2269490"/>
                  </a:cubicBezTo>
                  <a:cubicBezTo>
                    <a:pt x="13970" y="2132330"/>
                    <a:pt x="0" y="2400300"/>
                    <a:pt x="125730" y="2548890"/>
                  </a:cubicBezTo>
                  <a:cubicBezTo>
                    <a:pt x="331470" y="2790190"/>
                    <a:pt x="524510" y="3037840"/>
                    <a:pt x="697230" y="3303270"/>
                  </a:cubicBezTo>
                  <a:cubicBezTo>
                    <a:pt x="585470" y="3135630"/>
                    <a:pt x="405130" y="2904490"/>
                    <a:pt x="229870" y="2834640"/>
                  </a:cubicBezTo>
                  <a:cubicBezTo>
                    <a:pt x="119380" y="2790190"/>
                    <a:pt x="25400" y="2879090"/>
                    <a:pt x="64770" y="2993390"/>
                  </a:cubicBezTo>
                  <a:cubicBezTo>
                    <a:pt x="115570" y="3138170"/>
                    <a:pt x="275590" y="3232150"/>
                    <a:pt x="369570" y="3346450"/>
                  </a:cubicBezTo>
                  <a:cubicBezTo>
                    <a:pt x="317500" y="3276600"/>
                    <a:pt x="207010" y="3422650"/>
                    <a:pt x="208280" y="3470910"/>
                  </a:cubicBezTo>
                  <a:cubicBezTo>
                    <a:pt x="210820" y="3557270"/>
                    <a:pt x="307340" y="3683000"/>
                    <a:pt x="350520" y="3755390"/>
                  </a:cubicBezTo>
                  <a:cubicBezTo>
                    <a:pt x="468630" y="3950970"/>
                    <a:pt x="617220" y="4137660"/>
                    <a:pt x="811530" y="4260849"/>
                  </a:cubicBezTo>
                  <a:cubicBezTo>
                    <a:pt x="944880" y="4345940"/>
                    <a:pt x="1061720" y="4173220"/>
                    <a:pt x="982980" y="4057649"/>
                  </a:cubicBezTo>
                  <a:cubicBezTo>
                    <a:pt x="1023620" y="4075429"/>
                    <a:pt x="1143000" y="3944620"/>
                    <a:pt x="1135380" y="3935729"/>
                  </a:cubicBezTo>
                  <a:cubicBezTo>
                    <a:pt x="1226820" y="4052570"/>
                    <a:pt x="1264920" y="4057649"/>
                    <a:pt x="1412240" y="4044949"/>
                  </a:cubicBezTo>
                  <a:cubicBezTo>
                    <a:pt x="1466850" y="4112259"/>
                    <a:pt x="1532890" y="4188459"/>
                    <a:pt x="1625600" y="4193540"/>
                  </a:cubicBezTo>
                  <a:cubicBezTo>
                    <a:pt x="2084070" y="4183380"/>
                    <a:pt x="1286510" y="3215640"/>
                    <a:pt x="1215390" y="3027680"/>
                  </a:cubicBezTo>
                  <a:cubicBezTo>
                    <a:pt x="1452880" y="3375660"/>
                    <a:pt x="1739900" y="3682999"/>
                    <a:pt x="1988820" y="4020820"/>
                  </a:cubicBezTo>
                  <a:cubicBezTo>
                    <a:pt x="2045970" y="4098290"/>
                    <a:pt x="2104390" y="4218940"/>
                    <a:pt x="2202180" y="4251960"/>
                  </a:cubicBezTo>
                  <a:cubicBezTo>
                    <a:pt x="2324100" y="4292600"/>
                    <a:pt x="2424430" y="4156710"/>
                    <a:pt x="2363470" y="4048760"/>
                  </a:cubicBezTo>
                  <a:cubicBezTo>
                    <a:pt x="2256790" y="3844290"/>
                    <a:pt x="2119630" y="3653790"/>
                    <a:pt x="2009140" y="3453130"/>
                  </a:cubicBezTo>
                  <a:cubicBezTo>
                    <a:pt x="2127250" y="3590290"/>
                    <a:pt x="2233930" y="3810000"/>
                    <a:pt x="2438400" y="3826510"/>
                  </a:cubicBezTo>
                  <a:cubicBezTo>
                    <a:pt x="2622550" y="3840480"/>
                    <a:pt x="2559050" y="3591560"/>
                    <a:pt x="2567940" y="3590290"/>
                  </a:cubicBezTo>
                  <a:cubicBezTo>
                    <a:pt x="2701290" y="3569970"/>
                    <a:pt x="2830830" y="3569970"/>
                    <a:pt x="2796540" y="3401060"/>
                  </a:cubicBezTo>
                  <a:cubicBezTo>
                    <a:pt x="2874010" y="3473450"/>
                    <a:pt x="2926080" y="3596640"/>
                    <a:pt x="3031490" y="3630930"/>
                  </a:cubicBezTo>
                  <a:cubicBezTo>
                    <a:pt x="3112770" y="3657600"/>
                    <a:pt x="3216910" y="3620770"/>
                    <a:pt x="3234690" y="3530600"/>
                  </a:cubicBezTo>
                  <a:cubicBezTo>
                    <a:pt x="3239770" y="3506470"/>
                    <a:pt x="3214370" y="3356610"/>
                    <a:pt x="3181350" y="3357880"/>
                  </a:cubicBezTo>
                  <a:cubicBezTo>
                    <a:pt x="3365500" y="3360420"/>
                    <a:pt x="3393440" y="3202940"/>
                    <a:pt x="3310890" y="3064510"/>
                  </a:cubicBezTo>
                  <a:cubicBezTo>
                    <a:pt x="3088640" y="2594610"/>
                    <a:pt x="2830830" y="2141220"/>
                    <a:pt x="2542540" y="1708150"/>
                  </a:cubicBezTo>
                  <a:cubicBezTo>
                    <a:pt x="2693670" y="1934210"/>
                    <a:pt x="2880360" y="2142490"/>
                    <a:pt x="3039110" y="2363470"/>
                  </a:cubicBezTo>
                  <a:cubicBezTo>
                    <a:pt x="3188970" y="2571749"/>
                    <a:pt x="3319780" y="2811780"/>
                    <a:pt x="3496310" y="2997199"/>
                  </a:cubicBezTo>
                  <a:cubicBezTo>
                    <a:pt x="3591560" y="3097529"/>
                    <a:pt x="3801110" y="3129279"/>
                    <a:pt x="3808730" y="2942589"/>
                  </a:cubicBezTo>
                  <a:cubicBezTo>
                    <a:pt x="3821430" y="2679699"/>
                    <a:pt x="3661410" y="2473959"/>
                    <a:pt x="3561080" y="2247899"/>
                  </a:cubicBezTo>
                  <a:cubicBezTo>
                    <a:pt x="3646170" y="2368549"/>
                    <a:pt x="3738880" y="2613659"/>
                    <a:pt x="3929380" y="2579370"/>
                  </a:cubicBezTo>
                  <a:cubicBezTo>
                    <a:pt x="4022090" y="2562859"/>
                    <a:pt x="4041140" y="2480309"/>
                    <a:pt x="4019550" y="2399030"/>
                  </a:cubicBezTo>
                  <a:cubicBezTo>
                    <a:pt x="3934460" y="2068830"/>
                    <a:pt x="3749040" y="1775460"/>
                    <a:pt x="3572510" y="1488440"/>
                  </a:cubicBezTo>
                  <a:cubicBezTo>
                    <a:pt x="3573780" y="1487170"/>
                    <a:pt x="3575050" y="1487170"/>
                    <a:pt x="3575050" y="1485900"/>
                  </a:cubicBezTo>
                  <a:cubicBezTo>
                    <a:pt x="3924300" y="1875790"/>
                    <a:pt x="4218940" y="1794510"/>
                    <a:pt x="3967480" y="1244600"/>
                  </a:cubicBezTo>
                  <a:cubicBezTo>
                    <a:pt x="3884930" y="1032510"/>
                    <a:pt x="3774440" y="576580"/>
                    <a:pt x="3503930" y="524510"/>
                  </a:cubicBezTo>
                  <a:cubicBezTo>
                    <a:pt x="3398520" y="504190"/>
                    <a:pt x="3241040" y="591820"/>
                    <a:pt x="3299460" y="716280"/>
                  </a:cubicBezTo>
                  <a:cubicBezTo>
                    <a:pt x="3322320" y="763270"/>
                    <a:pt x="3357880" y="855980"/>
                    <a:pt x="3394710" y="892810"/>
                  </a:cubicBezTo>
                  <a:cubicBezTo>
                    <a:pt x="3102610" y="629920"/>
                    <a:pt x="2857500" y="184150"/>
                    <a:pt x="2454910" y="86360"/>
                  </a:cubicBezTo>
                  <a:cubicBezTo>
                    <a:pt x="2346960" y="78740"/>
                    <a:pt x="2291080" y="193040"/>
                    <a:pt x="2322830" y="285750"/>
                  </a:cubicBezTo>
                  <a:cubicBezTo>
                    <a:pt x="2227580" y="205740"/>
                    <a:pt x="2061210" y="0"/>
                    <a:pt x="1915160" y="96520"/>
                  </a:cubicBezTo>
                  <a:cubicBezTo>
                    <a:pt x="1826260" y="158750"/>
                    <a:pt x="1870710" y="308610"/>
                    <a:pt x="1921510" y="377190"/>
                  </a:cubicBezTo>
                  <a:cubicBezTo>
                    <a:pt x="2254250" y="826770"/>
                    <a:pt x="2586990" y="1276350"/>
                    <a:pt x="2919730" y="1725930"/>
                  </a:cubicBezTo>
                  <a:cubicBezTo>
                    <a:pt x="2574290" y="1272540"/>
                    <a:pt x="2193290" y="834390"/>
                    <a:pt x="1780540" y="440690"/>
                  </a:cubicBezTo>
                  <a:cubicBezTo>
                    <a:pt x="1672590" y="341630"/>
                    <a:pt x="1424940" y="15240"/>
                    <a:pt x="1249680" y="135890"/>
                  </a:cubicBezTo>
                  <a:cubicBezTo>
                    <a:pt x="1016000" y="295910"/>
                    <a:pt x="1503680" y="732790"/>
                    <a:pt x="1602740" y="854710"/>
                  </a:cubicBezTo>
                  <a:cubicBezTo>
                    <a:pt x="1758950" y="1054100"/>
                    <a:pt x="1918970" y="1253490"/>
                    <a:pt x="2057400" y="1464310"/>
                  </a:cubicBezTo>
                  <a:cubicBezTo>
                    <a:pt x="1823720" y="1223010"/>
                    <a:pt x="1275080" y="469900"/>
                    <a:pt x="984250" y="419100"/>
                  </a:cubicBezTo>
                  <a:cubicBezTo>
                    <a:pt x="770890" y="407670"/>
                    <a:pt x="869950" y="675640"/>
                    <a:pt x="955040" y="769620"/>
                  </a:cubicBezTo>
                  <a:cubicBezTo>
                    <a:pt x="855980" y="683260"/>
                    <a:pt x="740410" y="622300"/>
                    <a:pt x="646430" y="727710"/>
                  </a:cubicBezTo>
                  <a:cubicBezTo>
                    <a:pt x="615950" y="762000"/>
                    <a:pt x="595630" y="906780"/>
                    <a:pt x="655320" y="929640"/>
                  </a:cubicBezTo>
                  <a:cubicBezTo>
                    <a:pt x="427990" y="844550"/>
                    <a:pt x="520700" y="1178560"/>
                    <a:pt x="471170" y="1262380"/>
                  </a:cubicBezTo>
                  <a:close/>
                </a:path>
              </a:pathLst>
            </a:custGeom>
            <a:blipFill>
              <a:blip r:embed="rId4"/>
              <a:stretch>
                <a:fillRect l="-43295" r="-43295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3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9042" y="510566"/>
            <a:ext cx="3871472" cy="656057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6850" y="1853366"/>
            <a:ext cx="2335857" cy="148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4700" spc="-126">
                <a:solidFill>
                  <a:srgbClr val="000000"/>
                </a:solidFill>
                <a:ea typeface="王漢宗顏楷體"/>
              </a:rPr>
              <a:t>預計</a:t>
            </a:r>
          </a:p>
          <a:p>
            <a:pPr algn="ctr">
              <a:lnSpc>
                <a:spcPts val="5405"/>
              </a:lnSpc>
            </a:pPr>
            <a:r>
              <a:rPr lang="en-US" sz="4700" spc="-126">
                <a:solidFill>
                  <a:srgbClr val="000000"/>
                </a:solidFill>
                <a:ea typeface="王漢宗顏楷體"/>
              </a:rPr>
              <a:t>開發方式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005" y="-23458"/>
            <a:ext cx="9791700" cy="7353300"/>
            <a:chOff x="0" y="0"/>
            <a:chExt cx="13055600" cy="9804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5055" b="26933"/>
            <a:stretch>
              <a:fillRect/>
            </a:stretch>
          </p:blipFill>
          <p:spPr>
            <a:xfrm>
              <a:off x="0" y="0"/>
              <a:ext cx="13055600" cy="9804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881320" y="1104937"/>
            <a:ext cx="6276975" cy="254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endParaRPr/>
          </a:p>
          <a:p>
            <a:pPr algn="ctr">
              <a:lnSpc>
                <a:spcPts val="10219"/>
              </a:lnSpc>
            </a:pPr>
            <a:r>
              <a:rPr lang="en-US" sz="7299" spc="1532">
                <a:solidFill>
                  <a:srgbClr val="FFFFFF"/>
                </a:solidFill>
                <a:latin typeface="Playfair Display SC"/>
              </a:rPr>
              <a:t>THE END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529012" y="3984259"/>
            <a:ext cx="2981589" cy="28575"/>
            <a:chOff x="0" y="0"/>
            <a:chExt cx="54523243" cy="5225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23246" cy="522541"/>
            </a:xfrm>
            <a:custGeom>
              <a:avLst/>
              <a:gdLst/>
              <a:ahLst/>
              <a:cxnLst/>
              <a:rect l="l" t="t" r="r" b="b"/>
              <a:pathLst>
                <a:path w="54523246" h="522541">
                  <a:moveTo>
                    <a:pt x="0" y="0"/>
                  </a:moveTo>
                  <a:lnTo>
                    <a:pt x="54523246" y="0"/>
                  </a:lnTo>
                  <a:lnTo>
                    <a:pt x="54523246" y="522541"/>
                  </a:lnTo>
                  <a:lnTo>
                    <a:pt x="0" y="5225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75818" y="3076261"/>
            <a:ext cx="9006332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79" dirty="0" err="1">
                <a:solidFill>
                  <a:srgbClr val="395376"/>
                </a:solidFill>
                <a:ea typeface="仿宋體"/>
              </a:rPr>
              <a:t>林昕昱</a:t>
            </a:r>
            <a:r>
              <a:rPr lang="en-US" sz="3000" spc="179" dirty="0">
                <a:solidFill>
                  <a:srgbClr val="395376"/>
                </a:solidFill>
                <a:ea typeface="仿宋體"/>
              </a:rPr>
              <a:t> 109590001   </a:t>
            </a:r>
            <a:r>
              <a:rPr lang="en-US" sz="3000" spc="179" dirty="0" err="1">
                <a:solidFill>
                  <a:srgbClr val="395376"/>
                </a:solidFill>
                <a:ea typeface="仿宋體"/>
              </a:rPr>
              <a:t>陳右儒</a:t>
            </a:r>
            <a:r>
              <a:rPr lang="en-US" sz="3000" spc="179" dirty="0">
                <a:solidFill>
                  <a:srgbClr val="395376"/>
                </a:solidFill>
                <a:ea typeface="仿宋體"/>
              </a:rPr>
              <a:t> 109590005   </a:t>
            </a:r>
          </a:p>
          <a:p>
            <a:pPr>
              <a:lnSpc>
                <a:spcPts val="4200"/>
              </a:lnSpc>
            </a:pPr>
            <a:r>
              <a:rPr lang="en-US" sz="3000" spc="179" dirty="0">
                <a:solidFill>
                  <a:srgbClr val="395376"/>
                </a:solidFill>
                <a:ea typeface="仿宋體"/>
              </a:rPr>
              <a:t>楊明哲 109590009   </a:t>
            </a:r>
            <a:r>
              <a:rPr lang="en-US" sz="3000" spc="179" dirty="0" err="1">
                <a:solidFill>
                  <a:srgbClr val="395376"/>
                </a:solidFill>
                <a:ea typeface="仿宋體"/>
              </a:rPr>
              <a:t>楊挺煜</a:t>
            </a:r>
            <a:r>
              <a:rPr lang="en-US" sz="3000" spc="179" dirty="0">
                <a:solidFill>
                  <a:srgbClr val="395376"/>
                </a:solidFill>
                <a:ea typeface="仿宋體"/>
              </a:rPr>
              <a:t> 109590015 </a:t>
            </a:r>
          </a:p>
          <a:p>
            <a:pPr>
              <a:lnSpc>
                <a:spcPts val="4200"/>
              </a:lnSpc>
            </a:pPr>
            <a:r>
              <a:rPr lang="en-US" sz="3000" spc="179" dirty="0" err="1">
                <a:solidFill>
                  <a:srgbClr val="395376"/>
                </a:solidFill>
                <a:ea typeface="仿宋體"/>
              </a:rPr>
              <a:t>王郁鈞</a:t>
            </a:r>
            <a:r>
              <a:rPr lang="en-US" sz="3000" spc="179" dirty="0">
                <a:solidFill>
                  <a:srgbClr val="395376"/>
                </a:solidFill>
                <a:ea typeface="仿宋體"/>
              </a:rPr>
              <a:t> 109590020   </a:t>
            </a:r>
            <a:r>
              <a:rPr lang="en-US" sz="3000" spc="179" dirty="0" err="1">
                <a:solidFill>
                  <a:srgbClr val="395376"/>
                </a:solidFill>
                <a:ea typeface="仿宋體"/>
              </a:rPr>
              <a:t>古佳豫</a:t>
            </a:r>
            <a:r>
              <a:rPr lang="en-US" sz="3000" spc="179" dirty="0">
                <a:solidFill>
                  <a:srgbClr val="395376"/>
                </a:solidFill>
                <a:ea typeface="仿宋體"/>
              </a:rPr>
              <a:t> 109590021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62674" y="983695"/>
            <a:ext cx="627697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4830" spc="-144" dirty="0" err="1">
                <a:solidFill>
                  <a:srgbClr val="39537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</a:t>
            </a:r>
            <a:endParaRPr lang="en-US" sz="4830" spc="-144" dirty="0">
              <a:solidFill>
                <a:srgbClr val="39537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218811" y="1343207"/>
            <a:ext cx="6406378" cy="528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sz="2799" spc="83" dirty="0" err="1">
                <a:solidFill>
                  <a:srgbClr val="395376"/>
                </a:solidFill>
                <a:ea typeface="Lora"/>
              </a:rPr>
              <a:t>系統描述</a:t>
            </a:r>
            <a:endParaRPr lang="en-US" sz="2799" spc="83" dirty="0">
              <a:solidFill>
                <a:srgbClr val="395376"/>
              </a:solidFill>
              <a:ea typeface="Lora"/>
            </a:endParaRPr>
          </a:p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sz="2799" spc="83" dirty="0" err="1">
                <a:solidFill>
                  <a:srgbClr val="395376"/>
                </a:solidFill>
                <a:ea typeface="Lora"/>
              </a:rPr>
              <a:t>主要目標</a:t>
            </a:r>
            <a:endParaRPr lang="en-US" sz="2799" spc="83" dirty="0">
              <a:solidFill>
                <a:srgbClr val="395376"/>
              </a:solidFill>
              <a:ea typeface="Lora"/>
            </a:endParaRPr>
          </a:p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altLang="zh-TW" sz="2799" spc="83" dirty="0" err="1">
                <a:solidFill>
                  <a:srgbClr val="395376"/>
                </a:solidFill>
                <a:ea typeface="Lora"/>
              </a:rPr>
              <a:t>操作概念</a:t>
            </a:r>
            <a:endParaRPr lang="en-US" altLang="zh-TW" sz="2799" spc="83" dirty="0">
              <a:solidFill>
                <a:srgbClr val="395376"/>
              </a:solidFill>
              <a:ea typeface="Lora"/>
            </a:endParaRPr>
          </a:p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altLang="zh-TW" sz="2799" spc="83" dirty="0" err="1">
                <a:solidFill>
                  <a:srgbClr val="395376"/>
                </a:solidFill>
                <a:ea typeface="Lora"/>
              </a:rPr>
              <a:t>系統名稱</a:t>
            </a:r>
            <a:endParaRPr lang="en-US" sz="2799" spc="83" dirty="0">
              <a:solidFill>
                <a:srgbClr val="395376"/>
              </a:solidFill>
              <a:ea typeface="Lora"/>
            </a:endParaRPr>
          </a:p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sz="2799" spc="83" dirty="0" err="1">
                <a:solidFill>
                  <a:srgbClr val="395376"/>
                </a:solidFill>
                <a:ea typeface="Lora"/>
              </a:rPr>
              <a:t>系統架構圖</a:t>
            </a:r>
            <a:endParaRPr lang="en-US" sz="2799" spc="83" dirty="0">
              <a:solidFill>
                <a:srgbClr val="395376"/>
              </a:solidFill>
              <a:ea typeface="Lora"/>
            </a:endParaRPr>
          </a:p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sz="2799" spc="83" dirty="0" err="1">
                <a:solidFill>
                  <a:srgbClr val="395376"/>
                </a:solidFill>
                <a:ea typeface="Lora"/>
              </a:rPr>
              <a:t>資料庫概念設計</a:t>
            </a:r>
            <a:r>
              <a:rPr lang="en-US" sz="2799" spc="83" dirty="0">
                <a:solidFill>
                  <a:srgbClr val="395376"/>
                </a:solidFill>
                <a:ea typeface="Lora"/>
              </a:rPr>
              <a:t> </a:t>
            </a:r>
          </a:p>
          <a:p>
            <a:pPr marL="462280" lvl="1" indent="-231140">
              <a:lnSpc>
                <a:spcPts val="5963"/>
              </a:lnSpc>
              <a:buFont typeface="Arial"/>
              <a:buChar char="•"/>
            </a:pPr>
            <a:r>
              <a:rPr lang="en-US" sz="2799" spc="83" dirty="0">
                <a:solidFill>
                  <a:srgbClr val="395376"/>
                </a:solidFill>
                <a:latin typeface="Lora"/>
              </a:rPr>
              <a:t> </a:t>
            </a:r>
            <a:r>
              <a:rPr lang="en-US" sz="2799" spc="83" dirty="0" err="1">
                <a:solidFill>
                  <a:srgbClr val="395376"/>
                </a:solidFill>
                <a:latin typeface="Lora"/>
              </a:rPr>
              <a:t>概觀</a:t>
            </a:r>
            <a:endParaRPr lang="en-US" sz="2799" spc="83" dirty="0">
              <a:solidFill>
                <a:srgbClr val="395376"/>
              </a:solidFill>
              <a:latin typeface="Lor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2674" y="983695"/>
            <a:ext cx="6276975" cy="60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4830" spc="-144">
                <a:solidFill>
                  <a:srgbClr val="395376"/>
                </a:solidFill>
                <a:ea typeface="Playfair Display SC"/>
              </a:rPr>
              <a:t>目錄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33" t="11966" r="933"/>
          <a:stretch>
            <a:fillRect/>
          </a:stretch>
        </p:blipFill>
        <p:spPr>
          <a:xfrm>
            <a:off x="1153076" y="373238"/>
            <a:ext cx="2414046" cy="19530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9799824" cy="7407224"/>
            <a:chOff x="0" y="0"/>
            <a:chExt cx="13066433" cy="987629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933" t="11966" r="933"/>
          <a:stretch>
            <a:fillRect/>
          </a:stretch>
        </p:blipFill>
        <p:spPr>
          <a:xfrm>
            <a:off x="0" y="513893"/>
            <a:ext cx="2360099" cy="19094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0025" y="2653434"/>
            <a:ext cx="9792322" cy="383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7"/>
              </a:lnSpc>
            </a:pPr>
            <a:r>
              <a:rPr lang="en-US" sz="2799" spc="111" dirty="0" err="1">
                <a:solidFill>
                  <a:srgbClr val="395376"/>
                </a:solidFill>
                <a:ea typeface="王漢宗顏楷體"/>
              </a:rPr>
              <a:t>此系統我們要做的是線上購物平台</a:t>
            </a:r>
            <a:r>
              <a:rPr lang="en-US" sz="2799" spc="111" dirty="0">
                <a:solidFill>
                  <a:srgbClr val="395376"/>
                </a:solidFill>
                <a:ea typeface="王漢宗顏楷體"/>
              </a:rPr>
              <a:t>，</a:t>
            </a:r>
          </a:p>
          <a:p>
            <a:pPr>
              <a:lnSpc>
                <a:spcPts val="5067"/>
              </a:lnSpc>
            </a:pPr>
            <a:r>
              <a:rPr lang="en-US" sz="2799" spc="111" dirty="0" err="1">
                <a:solidFill>
                  <a:srgbClr val="395376"/>
                </a:solidFill>
                <a:ea typeface="王漢宗顏楷體"/>
              </a:rPr>
              <a:t>在平台上可以使賣家發布商品資訊、介紹商品內容等等</a:t>
            </a:r>
            <a:r>
              <a:rPr lang="en-US" sz="2799" spc="111" dirty="0">
                <a:solidFill>
                  <a:srgbClr val="395376"/>
                </a:solidFill>
                <a:ea typeface="王漢宗顏楷體"/>
              </a:rPr>
              <a:t>，</a:t>
            </a:r>
          </a:p>
          <a:p>
            <a:pPr>
              <a:lnSpc>
                <a:spcPts val="5067"/>
              </a:lnSpc>
            </a:pPr>
            <a:r>
              <a:rPr lang="en-US" sz="2799" spc="111" dirty="0">
                <a:solidFill>
                  <a:srgbClr val="395376"/>
                </a:solidFill>
                <a:ea typeface="王漢宗顏楷體"/>
              </a:rPr>
              <a:t>例如：各類生活用品、家具、3c產品…，</a:t>
            </a:r>
          </a:p>
          <a:p>
            <a:pPr>
              <a:lnSpc>
                <a:spcPts val="5067"/>
              </a:lnSpc>
            </a:pPr>
            <a:r>
              <a:rPr lang="en-US" sz="2799" spc="111" dirty="0" err="1">
                <a:solidFill>
                  <a:srgbClr val="395376"/>
                </a:solidFill>
                <a:ea typeface="王漢宗顏楷體"/>
              </a:rPr>
              <a:t>用標籤化進行篩選，使買家可以輕鬆找到需要的商品</a:t>
            </a:r>
            <a:r>
              <a:rPr lang="en-US" sz="2799" spc="111" dirty="0">
                <a:solidFill>
                  <a:srgbClr val="395376"/>
                </a:solidFill>
                <a:ea typeface="王漢宗顏楷體"/>
              </a:rPr>
              <a:t>，</a:t>
            </a:r>
          </a:p>
          <a:p>
            <a:pPr>
              <a:lnSpc>
                <a:spcPts val="5067"/>
              </a:lnSpc>
            </a:pPr>
            <a:r>
              <a:rPr lang="en-US" sz="2799" spc="111" dirty="0" err="1">
                <a:solidFill>
                  <a:srgbClr val="395376"/>
                </a:solidFill>
                <a:ea typeface="王漢宗顏楷體"/>
              </a:rPr>
              <a:t>這個世界有供也有需，透過我們的平台</a:t>
            </a:r>
            <a:r>
              <a:rPr lang="en-US" sz="2799" spc="111" dirty="0">
                <a:solidFill>
                  <a:srgbClr val="395376"/>
                </a:solidFill>
                <a:ea typeface="王漢宗顏楷體"/>
              </a:rPr>
              <a:t>，</a:t>
            </a:r>
          </a:p>
          <a:p>
            <a:pPr>
              <a:lnSpc>
                <a:spcPts val="5067"/>
              </a:lnSpc>
            </a:pPr>
            <a:r>
              <a:rPr lang="en-US" sz="2799" spc="111" dirty="0" err="1">
                <a:solidFill>
                  <a:srgbClr val="395376"/>
                </a:solidFill>
                <a:ea typeface="王漢宗顏楷體"/>
              </a:rPr>
              <a:t>讓每個人都可以促進經濟發展</a:t>
            </a:r>
            <a:r>
              <a:rPr lang="en-US" sz="2799" spc="111" dirty="0">
                <a:solidFill>
                  <a:srgbClr val="395376"/>
                </a:solidFill>
                <a:ea typeface="王漢宗顏楷體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584" y="799326"/>
            <a:ext cx="3024416" cy="97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 err="1">
                <a:solidFill>
                  <a:srgbClr val="395376"/>
                </a:solidFill>
                <a:ea typeface="王漢宗顏楷體"/>
              </a:rPr>
              <a:t>系統描述</a:t>
            </a:r>
            <a:endParaRPr lang="en-US" sz="5799" dirty="0">
              <a:solidFill>
                <a:srgbClr val="395376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2024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9042" y="846582"/>
            <a:ext cx="9792322" cy="573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•買家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搜尋商品、與賣家私訊、購買商品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•賣家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刊登商品資訊、檢視買家私訊、對商品制定折扣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•管理員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審核買家與賣家資料、刪除假帳號、不實刊登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、進行商品內容驗證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•訪客</a:t>
            </a:r>
          </a:p>
          <a:p>
            <a:pPr>
              <a:lnSpc>
                <a:spcPts val="45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查看賣家商品（僅檢視功能若要購買 需要註冊）</a:t>
            </a:r>
          </a:p>
          <a:p>
            <a:pPr>
              <a:lnSpc>
                <a:spcPts val="4535"/>
              </a:lnSpc>
            </a:pPr>
            <a:endParaRPr lang="en-US" sz="2799" spc="111">
              <a:solidFill>
                <a:srgbClr val="395376"/>
              </a:solidFill>
              <a:latin typeface="王漢宗顏楷體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4298" t="11966" r="4298"/>
          <a:stretch>
            <a:fillRect/>
          </a:stretch>
        </p:blipFill>
        <p:spPr>
          <a:xfrm>
            <a:off x="7590817" y="470810"/>
            <a:ext cx="1991333" cy="17297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4298" t="11966" r="4298"/>
          <a:stretch>
            <a:fillRect/>
          </a:stretch>
        </p:blipFill>
        <p:spPr>
          <a:xfrm>
            <a:off x="6308827" y="470810"/>
            <a:ext cx="1822148" cy="15827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08827" y="592910"/>
            <a:ext cx="3262340" cy="97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 err="1">
                <a:solidFill>
                  <a:srgbClr val="395376"/>
                </a:solidFill>
                <a:ea typeface="王漢宗顏楷體"/>
              </a:rPr>
              <a:t>主要目標</a:t>
            </a:r>
            <a:endParaRPr lang="en-US" sz="5799" dirty="0">
              <a:solidFill>
                <a:srgbClr val="395376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0025" y="373238"/>
            <a:ext cx="1815121" cy="163701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042" y="2098615"/>
            <a:ext cx="10087639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200" u="sng" spc="-86">
                <a:solidFill>
                  <a:srgbClr val="395376"/>
                </a:solidFill>
                <a:latin typeface="王漢宗顏楷體"/>
              </a:rPr>
              <a:t>SCENARIO I.首頁導覽概念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3947" y="373238"/>
            <a:ext cx="1815121" cy="163701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0025" y="628690"/>
            <a:ext cx="3305175" cy="864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7"/>
              </a:lnSpc>
              <a:spcBef>
                <a:spcPct val="0"/>
              </a:spcBef>
            </a:pPr>
            <a:r>
              <a:rPr lang="en-US" sz="5799" spc="-173" dirty="0" err="1">
                <a:solidFill>
                  <a:srgbClr val="395376"/>
                </a:solidFill>
                <a:ea typeface="王漢宗顏楷體"/>
              </a:rPr>
              <a:t>操作概念</a:t>
            </a:r>
            <a:endParaRPr lang="en-US" sz="5799" spc="-173" dirty="0">
              <a:solidFill>
                <a:srgbClr val="395376"/>
              </a:solidFill>
              <a:ea typeface="王漢宗顏楷體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9042" y="4335462"/>
            <a:ext cx="859492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3199" u="sng" spc="-95">
                <a:solidFill>
                  <a:srgbClr val="395376"/>
                </a:solidFill>
                <a:latin typeface="王漢宗顏楷體"/>
              </a:rPr>
              <a:t>SCENARIO II.買家操作概念</a:t>
            </a:r>
          </a:p>
          <a:p>
            <a:pPr>
              <a:lnSpc>
                <a:spcPts val="4639"/>
              </a:lnSpc>
            </a:pPr>
            <a:endParaRPr lang="en-US" sz="3199" u="sng" spc="-95">
              <a:solidFill>
                <a:srgbClr val="395376"/>
              </a:solidFill>
              <a:latin typeface="王漢宗顏楷體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9042" y="2693988"/>
            <a:ext cx="6627563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進入首頁後可以登入註冊帳號，</a:t>
            </a:r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使用標籤搜索尋找自己需要的商品 </a:t>
            </a:r>
          </a:p>
          <a:p>
            <a:pPr>
              <a:lnSpc>
                <a:spcPts val="4640"/>
              </a:lnSpc>
            </a:pPr>
            <a:endParaRPr lang="en-US" sz="3200" spc="-86">
              <a:solidFill>
                <a:srgbClr val="395376"/>
              </a:solidFill>
              <a:ea typeface="王漢宗顏楷體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6603" y="4945062"/>
            <a:ext cx="9371142" cy="294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買家註冊成為會員後，</a:t>
            </a:r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一樣可以使用標籤搜尋商品找尋自己要的商品後</a:t>
            </a:r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可以先加入購物車後再進行訂購，等待賣家出貨</a:t>
            </a:r>
          </a:p>
          <a:p>
            <a:pPr>
              <a:lnSpc>
                <a:spcPts val="4640"/>
              </a:lnSpc>
            </a:pPr>
            <a:endParaRPr lang="en-US" sz="3200" spc="-86">
              <a:solidFill>
                <a:srgbClr val="395376"/>
              </a:solidFill>
              <a:ea typeface="王漢宗顏楷體"/>
            </a:endParaRPr>
          </a:p>
          <a:p>
            <a:pPr>
              <a:lnSpc>
                <a:spcPts val="4640"/>
              </a:lnSpc>
            </a:pPr>
            <a:endParaRPr lang="en-US" sz="3200" spc="-86">
              <a:solidFill>
                <a:srgbClr val="395376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" y="-27739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27152" y="1023633"/>
            <a:ext cx="10087639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200" u="sng" spc="-86">
                <a:solidFill>
                  <a:srgbClr val="395376"/>
                </a:solidFill>
                <a:latin typeface="王漢宗顏楷體"/>
              </a:rPr>
              <a:t>SCENARIO III.賣家操作概念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9592" y="4323574"/>
            <a:ext cx="859492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3199" u="sng" spc="-95">
                <a:solidFill>
                  <a:srgbClr val="395376"/>
                </a:solidFill>
                <a:latin typeface="王漢宗顏楷體"/>
              </a:rPr>
              <a:t>SCENARIO IV.管理員操作概念</a:t>
            </a:r>
          </a:p>
          <a:p>
            <a:pPr>
              <a:lnSpc>
                <a:spcPts val="4639"/>
              </a:lnSpc>
            </a:pPr>
            <a:endParaRPr lang="en-US" sz="3199" u="sng" spc="-95">
              <a:solidFill>
                <a:srgbClr val="395376"/>
              </a:solidFill>
              <a:latin typeface="王漢宗顏楷體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7152" y="1891524"/>
            <a:ext cx="8597367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賣家註冊帳號後，</a:t>
            </a:r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可以自行發布要售賣的商品，</a:t>
            </a:r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同時可以修改商品資訊、接收訂單以及給予標籤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2458" y="4617827"/>
            <a:ext cx="9371142" cy="23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endParaRPr/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管理員職權能夠審核商品、會員資料及帳號，</a:t>
            </a:r>
          </a:p>
          <a:p>
            <a:pPr>
              <a:lnSpc>
                <a:spcPts val="4640"/>
              </a:lnSpc>
            </a:pPr>
            <a:r>
              <a:rPr lang="en-US" sz="3200" spc="-86">
                <a:solidFill>
                  <a:srgbClr val="395376"/>
                </a:solidFill>
                <a:ea typeface="王漢宗顏楷體"/>
              </a:rPr>
              <a:t>管理整個系統</a:t>
            </a:r>
          </a:p>
          <a:p>
            <a:pPr>
              <a:lnSpc>
                <a:spcPts val="4640"/>
              </a:lnSpc>
            </a:pPr>
            <a:endParaRPr lang="en-US" sz="3200" spc="-86">
              <a:solidFill>
                <a:srgbClr val="395376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6012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0025" y="552379"/>
            <a:ext cx="1789812" cy="16141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025" y="2242766"/>
            <a:ext cx="9792322" cy="538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ea typeface="王漢宗顏楷體"/>
              </a:rPr>
              <a:t>主系統：</a:t>
            </a:r>
          </a:p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        線上購物系統</a:t>
            </a:r>
          </a:p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(Web-basedShopping System,WSS)</a:t>
            </a:r>
          </a:p>
          <a:p>
            <a:pPr>
              <a:lnSpc>
                <a:spcPts val="3835"/>
              </a:lnSpc>
            </a:pPr>
            <a:endParaRPr lang="en-US" sz="2799" spc="111">
              <a:solidFill>
                <a:srgbClr val="395376"/>
              </a:solidFill>
              <a:latin typeface="王漢宗顏楷體"/>
            </a:endParaRPr>
          </a:p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ea typeface="王漢宗顏楷體"/>
              </a:rPr>
              <a:t>子系統：</a:t>
            </a:r>
          </a:p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        標籤索引管理子系統(LabelRetrievalManagementSubsystem,LRMS)</a:t>
            </a:r>
          </a:p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        帳號管理子系統(AccountManagementSubsystem,AMS)</a:t>
            </a:r>
          </a:p>
          <a:p>
            <a:pPr>
              <a:lnSpc>
                <a:spcPts val="3835"/>
              </a:lnSpc>
            </a:pPr>
            <a:r>
              <a:rPr lang="en-US" sz="2799" spc="111">
                <a:solidFill>
                  <a:srgbClr val="395376"/>
                </a:solidFill>
                <a:latin typeface="王漢宗顏楷體"/>
              </a:rPr>
              <a:t>    </a:t>
            </a:r>
          </a:p>
          <a:p>
            <a:pPr>
              <a:lnSpc>
                <a:spcPts val="3835"/>
              </a:lnSpc>
            </a:pPr>
            <a:endParaRPr lang="en-US" sz="2799" spc="111">
              <a:solidFill>
                <a:srgbClr val="395376"/>
              </a:solidFill>
              <a:latin typeface="王漢宗顏楷體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412655">
            <a:off x="1526678" y="456877"/>
            <a:ext cx="1789812" cy="161418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7860" y="594681"/>
            <a:ext cx="3113539" cy="97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 err="1">
                <a:solidFill>
                  <a:srgbClr val="395376"/>
                </a:solidFill>
                <a:ea typeface="王漢宗顏楷體"/>
              </a:rPr>
              <a:t>系統名稱</a:t>
            </a:r>
            <a:endParaRPr lang="en-US" sz="5799" dirty="0">
              <a:solidFill>
                <a:srgbClr val="395376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6012"/>
            <a:ext cx="9799824" cy="7407224"/>
            <a:chOff x="0" y="0"/>
            <a:chExt cx="13066433" cy="98762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5940" r="5940"/>
            <a:stretch>
              <a:fillRect/>
            </a:stretch>
          </p:blipFill>
          <p:spPr>
            <a:xfrm>
              <a:off x="0" y="0"/>
              <a:ext cx="13066433" cy="98762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0025" y="323850"/>
            <a:ext cx="9382125" cy="49388"/>
            <a:chOff x="0" y="0"/>
            <a:chExt cx="79452810" cy="418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042" y="6933814"/>
            <a:ext cx="9382125" cy="49388"/>
            <a:chOff x="0" y="0"/>
            <a:chExt cx="79452810" cy="418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52812" cy="418243"/>
            </a:xfrm>
            <a:custGeom>
              <a:avLst/>
              <a:gdLst/>
              <a:ahLst/>
              <a:cxnLst/>
              <a:rect l="l" t="t" r="r" b="b"/>
              <a:pathLst>
                <a:path w="79452812" h="418243">
                  <a:moveTo>
                    <a:pt x="0" y="0"/>
                  </a:moveTo>
                  <a:lnTo>
                    <a:pt x="79452812" y="0"/>
                  </a:lnTo>
                  <a:lnTo>
                    <a:pt x="79452812" y="418243"/>
                  </a:lnTo>
                  <a:lnTo>
                    <a:pt x="0" y="418243"/>
                  </a:lnTo>
                  <a:close/>
                </a:path>
              </a:pathLst>
            </a:custGeom>
            <a:solidFill>
              <a:srgbClr val="39537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00025" y="645795"/>
            <a:ext cx="9792322" cy="691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</a:t>
            </a:r>
            <a:r>
              <a:rPr lang="en-US" sz="2799" spc="89">
                <a:solidFill>
                  <a:srgbClr val="395376"/>
                </a:solidFill>
                <a:ea typeface="王漢宗顏楷體"/>
              </a:rPr>
              <a:t>子系統：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         商品管理子系統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(ProductManagement Subsystem,PMS)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         歷史訂單子系統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(Historical OrderSubsystem,HOS)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         優惠券管理子系統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(DiscountManagement Subsystem,DMS)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         購物車子系統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(Shopping CartSubsystem,SCS)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         管理員操作子系統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(Admin Operation Subsystem,AOS)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          資料庫系統</a:t>
            </a:r>
          </a:p>
          <a:p>
            <a:pPr>
              <a:lnSpc>
                <a:spcPts val="3611"/>
              </a:lnSpc>
            </a:pPr>
            <a:r>
              <a:rPr lang="en-US" sz="2799" spc="89">
                <a:solidFill>
                  <a:srgbClr val="395376"/>
                </a:solidFill>
                <a:latin typeface="王漢宗顏楷體"/>
              </a:rPr>
              <a:t>(Database System,DBS)</a:t>
            </a:r>
          </a:p>
          <a:p>
            <a:pPr>
              <a:lnSpc>
                <a:spcPts val="3611"/>
              </a:lnSpc>
            </a:pPr>
            <a:endParaRPr lang="en-US" sz="2799" spc="89">
              <a:solidFill>
                <a:srgbClr val="395376"/>
              </a:solidFill>
              <a:latin typeface="王漢宗顏楷體"/>
            </a:endParaRPr>
          </a:p>
          <a:p>
            <a:pPr>
              <a:lnSpc>
                <a:spcPts val="3611"/>
              </a:lnSpc>
            </a:pPr>
            <a:endParaRPr lang="en-US" sz="2799" spc="89">
              <a:solidFill>
                <a:srgbClr val="395376"/>
              </a:solidFill>
              <a:latin typeface="王漢宗顏楷體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213</Words>
  <Application>Microsoft Office PowerPoint</Application>
  <PresentationFormat>自訂</PresentationFormat>
  <Paragraphs>78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Arial</vt:lpstr>
      <vt:lpstr>Lora</vt:lpstr>
      <vt:lpstr>王漢宗顏楷體</vt:lpstr>
      <vt:lpstr>Playfair Display SC</vt:lpstr>
      <vt:lpstr>Calibri</vt:lpstr>
      <vt:lpstr>微軟正黑體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Photo Ocean Themed Presentation</dc:title>
  <dc:creator>楊明哲</dc:creator>
  <cp:lastModifiedBy>明哲 楊</cp:lastModifiedBy>
  <cp:revision>9</cp:revision>
  <dcterms:created xsi:type="dcterms:W3CDTF">2006-08-16T00:00:00Z</dcterms:created>
  <dcterms:modified xsi:type="dcterms:W3CDTF">2022-11-22T12:57:20Z</dcterms:modified>
  <dc:identifier>DAFRL415-O8</dc:identifier>
</cp:coreProperties>
</file>